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amjanovirin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447800"/>
            <a:ext cx="6629400" cy="1970562"/>
          </a:xfrm>
        </p:spPr>
        <p:txBody>
          <a:bodyPr>
            <a:normAutofit/>
          </a:bodyPr>
          <a:lstStyle/>
          <a:p>
            <a:r>
              <a:rPr lang="sr-Cyrl-RS" sz="4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Дискурс васпитача у раду с децом до 3 године</a:t>
            </a:r>
            <a:endParaRPr lang="en-US" sz="40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>
            <a:normAutofit/>
          </a:bodyPr>
          <a:lstStyle/>
          <a:p>
            <a:r>
              <a:rPr lang="sr-Cyrl-RS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Неке особине говора васпитача у јаслицама</a:t>
            </a:r>
            <a:endParaRPr lang="en-US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762000"/>
            <a:ext cx="9067800" cy="5943600"/>
          </a:xfrm>
        </p:spPr>
        <p:txBody>
          <a:bodyPr/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Адаптација говора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прилагођавање говору саговорника у граматичком и комуникационом смислу.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Обраћање говору детета –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посебан к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1. Усклађеност говора с акцијом.</a:t>
            </a:r>
          </a:p>
          <a:p>
            <a:pPr marL="514350" indent="-514350">
              <a:buAutoNum type="arabicPeriod"/>
            </a:pPr>
            <a:endParaRPr lang="sr-Cyrl-RS" sz="1000" b="1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2. Честа понављања.</a:t>
            </a:r>
          </a:p>
          <a:p>
            <a:pPr marL="514350" indent="-514350">
              <a:buNone/>
            </a:pPr>
            <a:endParaRPr lang="sr-Cyrl-RS" sz="1000" b="1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3. Кратко и јасно изражавање.</a:t>
            </a:r>
          </a:p>
          <a:p>
            <a:pPr marL="514350" indent="-514350">
              <a:buNone/>
            </a:pPr>
            <a:endParaRPr lang="sr-Cyrl-RS" sz="32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marL="514350" indent="-514350"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4. Речник </a:t>
            </a:r>
          </a:p>
          <a:p>
            <a:pPr marL="514350" indent="-514350"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једноставне речи и метафоре које дете разуме;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– деминутиви;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– хипокористици; 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– избегавање личних заменица;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–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употреба 1. л. мн.;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321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5. Ред речи у реченици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придев иза именице (“пиле моје мало”)</a:t>
            </a:r>
          </a:p>
          <a:p>
            <a:pPr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6. Гласовни систем</a:t>
            </a:r>
          </a:p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мноштво изолованих фонолошких јединица и узвика;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упрошћавање фонолошког система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763000" cy="6629400"/>
          </a:xfrm>
        </p:spPr>
        <p:txBody>
          <a:bodyPr/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Важно у комуникацији васпитач – дете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Ословљавање - именом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Употреба негације: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	– упутство о прихватљивом понашању;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	– одлагање;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	– подсећање.</a:t>
            </a:r>
          </a:p>
          <a:p>
            <a:pPr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 numCol="2"/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ИЗБЕГАВАТИ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Стручне изразе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Педагогизирање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Жаргон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Дијалекат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Сарказам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Колективизам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Подстицање такмичења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Истицање полних улога</a:t>
            </a:r>
          </a:p>
          <a:p>
            <a:pPr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Дуге реченице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Претње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Етикетирање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Посрамљивање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Манипулације</a:t>
            </a:r>
          </a:p>
          <a:p>
            <a:pPr>
              <a:buFontTx/>
              <a:buChar char="-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458200" cy="6092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ЗАДАТАК ЗА ВЕЖБЕ</a:t>
            </a:r>
          </a:p>
          <a:p>
            <a:pPr>
              <a:buNone/>
            </a:pPr>
            <a:r>
              <a:rPr lang="sr-Cyrl-RS" sz="2800" smtClean="0">
                <a:latin typeface="Times New Roman" pitchFamily="18" charset="0"/>
                <a:cs typeface="Times New Roman" pitchFamily="18" charset="0"/>
              </a:rPr>
              <a:t>Наведите пример добре и лоше праксе </a:t>
            </a:r>
            <a:r>
              <a:rPr lang="ru-RU" sz="2800" smtClean="0"/>
              <a:t>у вези са </a:t>
            </a:r>
            <a:r>
              <a:rPr lang="ru-RU" sz="2800" smtClean="0"/>
              <a:t>дискурсом </a:t>
            </a:r>
            <a:r>
              <a:rPr lang="ru-RU" sz="2800" smtClean="0"/>
              <a:t>васпитача </a:t>
            </a:r>
            <a:r>
              <a:rPr lang="sr-Cyrl-RS" sz="280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2800" smtClean="0">
                <a:latin typeface="Times New Roman" pitchFamily="18" charset="0"/>
                <a:cs typeface="Times New Roman" pitchFamily="18" charset="0"/>
              </a:rPr>
              <a:t>вртићу </a:t>
            </a:r>
            <a:r>
              <a:rPr lang="ru-RU" sz="2800" smtClean="0"/>
              <a:t>(</a:t>
            </a:r>
            <a:r>
              <a:rPr lang="ru-RU" sz="2800" smtClean="0"/>
              <a:t>без обзира на узраст </a:t>
            </a:r>
            <a:r>
              <a:rPr lang="ru-RU" sz="2800" smtClean="0"/>
              <a:t>деце</a:t>
            </a:r>
            <a:r>
              <a:rPr lang="ru-RU" sz="2800" smtClean="0"/>
              <a:t>)</a:t>
            </a:r>
            <a:r>
              <a:rPr lang="sr-Cyrl-RS" sz="2800" smtClean="0">
                <a:latin typeface="Times New Roman" pitchFamily="18" charset="0"/>
                <a:cs typeface="Times New Roman" pitchFamily="18" charset="0"/>
              </a:rPr>
              <a:t> водећи се ситуацијом коју сте затекли или боравећи на методичкој пракси од 9. до 13. марта 2020. или на некој од претходних стручних пракси (Стручна пракса 1–3). Водите рачуна о професионалној етици (нема потребе да наводите имена и назив објекта, само узрасну групу).</a:t>
            </a:r>
          </a:p>
          <a:p>
            <a:pPr>
              <a:buNone/>
            </a:pPr>
            <a:endParaRPr lang="sr-Cyrl-R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smtClean="0">
                <a:latin typeface="Times New Roman" pitchFamily="18" charset="0"/>
                <a:cs typeface="Times New Roman" pitchFamily="18" charset="0"/>
              </a:rPr>
              <a:t>Задатак пошаљите асистенткињи мср Ирини Дамјанов најкасније до 26. 3. 2020. на мејл адресу </a:t>
            </a:r>
            <a:r>
              <a:rPr lang="en-US" sz="2800" u="sng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damjanovirina@gmail.com</a:t>
            </a:r>
            <a:endParaRPr lang="en-US" sz="28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Cyrl-RS" sz="3200" b="1" smtClean="0">
                <a:solidFill>
                  <a:schemeClr val="accent2"/>
                </a:solidFill>
              </a:rPr>
              <a:t>ДИСКУРС</a:t>
            </a:r>
            <a:r>
              <a:rPr lang="sr-Latn-CS" sz="3200" b="1" smtClean="0"/>
              <a:t> </a:t>
            </a:r>
            <a:r>
              <a:rPr lang="sr-Latn-CS" sz="3200" smtClean="0"/>
              <a:t>(</a:t>
            </a:r>
            <a:r>
              <a:rPr lang="sr-Cyrl-RS" sz="3200" smtClean="0"/>
              <a:t>лат</a:t>
            </a:r>
            <a:r>
              <a:rPr lang="sr-Latn-CS" sz="3200" smtClean="0"/>
              <a:t>. discursus – </a:t>
            </a:r>
            <a:r>
              <a:rPr lang="sr-Cyrl-RS" sz="3200" smtClean="0"/>
              <a:t>разговор</a:t>
            </a:r>
            <a:r>
              <a:rPr lang="sr-Latn-CS" sz="3200" smtClean="0"/>
              <a:t>)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686800" cy="6321552"/>
          </a:xfrm>
        </p:spPr>
        <p:txBody>
          <a:bodyPr/>
          <a:lstStyle/>
          <a:p>
            <a:pPr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не само ШТА је неко рекао </a:t>
            </a:r>
          </a:p>
          <a:p>
            <a:pPr>
              <a:buFontTx/>
              <a:buChar char="-"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КОНТЕКСТ говорне ситуације (шта, како, кад, у којим условима...)</a:t>
            </a:r>
          </a:p>
          <a:p>
            <a:pPr>
              <a:buFontTx/>
              <a:buChar char="-"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mtClean="0"/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839200" cy="67056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>
              <a:buNone/>
            </a:pPr>
            <a:r>
              <a:rPr lang="sr-Cyrl-RS" sz="3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сваки облик говорне или писане комуникације који је већи од реченице;</a:t>
            </a:r>
          </a:p>
          <a:p>
            <a:pPr>
              <a:buNone/>
            </a:pPr>
            <a:r>
              <a:rPr lang="sr-Cyrl-RS" sz="3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писани или говорени језик, посебно када када се проучава да би се разумело како људи употребљавају језик; </a:t>
            </a:r>
          </a:p>
          <a:p>
            <a:pPr>
              <a:buNone/>
            </a:pPr>
            <a:r>
              <a:rPr lang="sr-Cyrl-RS" sz="3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укупност употребе језика у различитим доменима друштвеног деловања (правни дискурс, медицински дискурс, религијски дискурс);</a:t>
            </a:r>
          </a:p>
          <a:p>
            <a:pPr>
              <a:buNone/>
            </a:pPr>
            <a:r>
              <a:rPr lang="sr-Cyrl-RS" sz="3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обједињен јединственом комуникативном намером.</a:t>
            </a:r>
            <a:endParaRPr lang="en-US" sz="3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458200" cy="6245352"/>
          </a:xfrm>
        </p:spPr>
        <p:txBody>
          <a:bodyPr/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одрасли (васпитач) говори у датој ситуацији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васпитач говори у датој ситуацији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у какав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положај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тиме ставља дете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који су могући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ефекти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те и такве комуникације на социјализацију детета у вртићу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5532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sr-Cyrl-RS" sz="3000" smtClean="0">
                <a:latin typeface="Times New Roman" pitchFamily="18" charset="0"/>
                <a:cs typeface="Times New Roman" pitchFamily="18" charset="0"/>
              </a:rPr>
              <a:t>1. Двосмерна афективна комуникација (пресемиотичка) – дете тражи контакт и поткрепљује понашања одраслог која задовољавају његове потребе.</a:t>
            </a:r>
          </a:p>
          <a:p>
            <a:pPr marL="457200" indent="-457200">
              <a:buNone/>
            </a:pPr>
            <a:r>
              <a:rPr lang="sr-Cyrl-RS" sz="3000" smtClean="0">
                <a:latin typeface="Times New Roman" pitchFamily="18" charset="0"/>
                <a:cs typeface="Times New Roman" pitchFamily="18" charset="0"/>
              </a:rPr>
              <a:t>	- дете бива постепено социјализовано</a:t>
            </a:r>
          </a:p>
          <a:p>
            <a:pPr marL="457200" indent="-457200">
              <a:buNone/>
            </a:pPr>
            <a:r>
              <a:rPr lang="sr-Cyrl-RS" sz="3000" smtClean="0">
                <a:latin typeface="Times New Roman" pitchFamily="18" charset="0"/>
                <a:cs typeface="Times New Roman" pitchFamily="18" charset="0"/>
              </a:rPr>
              <a:t>	- дете социјализује одрасле</a:t>
            </a:r>
          </a:p>
          <a:p>
            <a:pPr marL="457200" indent="-457200"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sr-Cyrl-RS" sz="3000" smtClean="0">
                <a:latin typeface="Times New Roman" pitchFamily="18" charset="0"/>
                <a:cs typeface="Times New Roman" pitchFamily="18" charset="0"/>
              </a:rPr>
              <a:t>2. Практично-ситуациона комуникација – остварује се у току заједничке активности одраслог и детета</a:t>
            </a:r>
          </a:p>
          <a:p>
            <a:pPr marL="457200" indent="-457200"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3. Baby talk</a:t>
            </a:r>
          </a:p>
          <a:p>
            <a:pPr marL="457200" indent="-457200"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RS" sz="3000" smtClean="0">
                <a:latin typeface="Times New Roman" pitchFamily="18" charset="0"/>
                <a:cs typeface="Times New Roman" pitchFamily="18" charset="0"/>
              </a:rPr>
              <a:t>Језик којим се говори с дететом</a:t>
            </a:r>
          </a:p>
          <a:p>
            <a:pPr marL="457200" indent="-457200">
              <a:buNone/>
            </a:pPr>
            <a:r>
              <a:rPr lang="sr-Cyrl-RS" sz="3000" smtClean="0">
                <a:latin typeface="Times New Roman" pitchFamily="18" charset="0"/>
                <a:cs typeface="Times New Roman" pitchFamily="18" charset="0"/>
              </a:rPr>
              <a:t>5. Језик окружења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Два уобичајена стила комуникације у вртићу:</a:t>
            </a:r>
          </a:p>
          <a:p>
            <a:pPr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Пливајући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– одрасли одговара на све што дете каже.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- кратка, неповезана и површна конверзација</a:t>
            </a:r>
          </a:p>
          <a:p>
            <a:pPr marL="457200" indent="-457200"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Програмски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– одрасли поставља питања на која дете одговара.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- спутавају питања деце</a:t>
            </a:r>
          </a:p>
          <a:p>
            <a:pPr marL="457200" indent="-457200"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sr-Cyrl-RS" sz="10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Одрасли коментарише оно што ради и повезује са другим догађајима – највећи удео деце у комуникацији.</a:t>
            </a:r>
            <a:endParaRPr lang="en-US" sz="320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762000"/>
          </a:xfrm>
        </p:spPr>
        <p:txBody>
          <a:bodyPr>
            <a:noAutofit/>
          </a:bodyPr>
          <a:lstStyle/>
          <a:p>
            <a:r>
              <a:rPr lang="sr-Cyrl-RS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Природа интеракције између одраслог и детета</a:t>
            </a:r>
            <a:endParaRPr lang="en-US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7630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Асиметрична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интеракција</a:t>
            </a:r>
          </a:p>
          <a:p>
            <a:pPr>
              <a:buNone/>
            </a:pPr>
            <a:endParaRPr lang="sr-Cyrl-RS" sz="9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Степен заједништва партнера:</a:t>
            </a:r>
            <a:endParaRPr lang="sr-Cyrl-RS" sz="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Одвајање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– неинтерактивно; одвојене активности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Псеудо-интеракција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– једносмерна од одраслог према детету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Ко-присуство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– одвојене активности; партнери воде рачуна један о другом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Усредсређена интеракција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нису сви садржаји заједнички</a:t>
            </a:r>
          </a:p>
          <a:p>
            <a:pPr marL="514350" indent="-51435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Везана пажња, разговор, повезана акција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– стварни разговор одраслог и детета</a:t>
            </a:r>
          </a:p>
          <a:p>
            <a:pPr>
              <a:buNone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sr-Cyrl-RS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Функције говора васпитача у јаслицама</a:t>
            </a:r>
            <a:endParaRPr lang="en-US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686800" cy="60198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Регулисање понашања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а) затворени облици – директни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б) отворени облици – индиректни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Поучавање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а) давање готових информација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б) вођење до замишљеног циља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в) мисаоно провоцирање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Социјално-емоционална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а) права социо-емоционална функц.</a:t>
            </a:r>
          </a:p>
          <a:p>
            <a:pPr marL="457200" indent="-45720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б) социјално одржавање контакта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443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Дискурс васпитача у раду с децом до 3 године</vt:lpstr>
      <vt:lpstr>Slide 2</vt:lpstr>
      <vt:lpstr>Slide 3</vt:lpstr>
      <vt:lpstr>Slide 4</vt:lpstr>
      <vt:lpstr>Slide 5</vt:lpstr>
      <vt:lpstr>Slide 6</vt:lpstr>
      <vt:lpstr>Slide 7</vt:lpstr>
      <vt:lpstr>Природа интеракције између одраслог и детета</vt:lpstr>
      <vt:lpstr>Функције говора васпитача у јаслицама</vt:lpstr>
      <vt:lpstr>Неке особине говора васпитача у јаслицама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Дискурс васпитача у раду с децом до 3 године</dc:title>
  <dc:creator>Milena</dc:creator>
  <cp:lastModifiedBy>a</cp:lastModifiedBy>
  <cp:revision>23</cp:revision>
  <dcterms:created xsi:type="dcterms:W3CDTF">2006-08-16T00:00:00Z</dcterms:created>
  <dcterms:modified xsi:type="dcterms:W3CDTF">2020-03-18T18:47:04Z</dcterms:modified>
</cp:coreProperties>
</file>